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5"/>
  </p:notesMasterIdLst>
  <p:sldIdLst>
    <p:sldId id="263" r:id="rId3"/>
    <p:sldId id="265" r:id="rId4"/>
    <p:sldId id="271" r:id="rId5"/>
    <p:sldId id="268" r:id="rId6"/>
    <p:sldId id="293" r:id="rId7"/>
    <p:sldId id="300" r:id="rId8"/>
    <p:sldId id="298" r:id="rId9"/>
    <p:sldId id="301" r:id="rId10"/>
    <p:sldId id="272" r:id="rId11"/>
    <p:sldId id="273" r:id="rId12"/>
    <p:sldId id="277" r:id="rId13"/>
    <p:sldId id="26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E7B98B-33A1-4B48-870D-2AC232205DF0}">
  <a:tblStyle styleId="{AAE7B98B-33A1-4B48-870D-2AC232205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4660"/>
  </p:normalViewPr>
  <p:slideViewPr>
    <p:cSldViewPr snapToGrid="0">
      <p:cViewPr>
        <p:scale>
          <a:sx n="75" d="100"/>
          <a:sy n="75" d="100"/>
        </p:scale>
        <p:origin x="99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74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24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5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7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7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854938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33"/>
              <a:buFont typeface="Quattrocento Sans"/>
              <a:buNone/>
              <a:defRPr sz="5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1309255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CFCF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175" y="809765"/>
            <a:ext cx="1493583" cy="78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;p28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203160" y="848143"/>
            <a:ext cx="1307954" cy="74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23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▪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7" name="Google Shape;28;p2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029494" y="359229"/>
            <a:ext cx="706542" cy="40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82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3191" y="4010335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694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4352" y="1088572"/>
            <a:ext cx="5445872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0" y="1088572"/>
            <a:ext cx="5463769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18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4350" y="958430"/>
            <a:ext cx="544753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14350" y="1823931"/>
            <a:ext cx="544753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31231" y="958430"/>
            <a:ext cx="545276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31231" y="1823928"/>
            <a:ext cx="545276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30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736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35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4350" y="1148080"/>
            <a:ext cx="6819138" cy="50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7789022" y="1148081"/>
            <a:ext cx="3905137" cy="50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38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3899" y="1706880"/>
            <a:ext cx="6912741" cy="4436535"/>
          </a:xfrm>
          <a:prstGeom prst="rect">
            <a:avLst/>
          </a:prstGeom>
          <a:solidFill>
            <a:srgbClr val="5CC8F8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790687" y="1706880"/>
            <a:ext cx="3893311" cy="44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99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550314" y="-1915763"/>
            <a:ext cx="5097721" cy="1116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41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8"/>
            <a:ext cx="5897563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876064" y="-763227"/>
            <a:ext cx="5897563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1" y="6422855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776136" y="6422855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073050" y="6422855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0"/>
            <a:ext cx="12188952" cy="93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1200" y="340356"/>
            <a:ext cx="835024" cy="4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5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facebook.com/LotusQualityAssurance/" TargetMode="External"/><Relationship Id="rId7" Type="http://schemas.openxmlformats.org/officeDocument/2006/relationships/hyperlink" Target="https://twitter.com/LQA_H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www.linkedin.com/company/lqa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6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86;p13"/>
          <p:cNvSpPr/>
          <p:nvPr/>
        </p:nvSpPr>
        <p:spPr>
          <a:xfrm>
            <a:off x="277091" y="266066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</a:t>
            </a: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401847" y="6372225"/>
            <a:ext cx="1484728" cy="47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Hanoi 202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0473056" y="266066"/>
            <a:ext cx="1718945" cy="1715134"/>
            <a:chOff x="0" y="0"/>
            <a:chExt cx="1719154" cy="171558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0"/>
              <a:ext cx="1638300" cy="1214120"/>
            </a:xfrm>
            <a:custGeom>
              <a:avLst/>
              <a:gdLst>
                <a:gd name="T0" fmla="*/ 258 w 516"/>
                <a:gd name="T1" fmla="*/ 6 h 382"/>
                <a:gd name="T2" fmla="*/ 258 w 516"/>
                <a:gd name="T3" fmla="*/ 345 h 382"/>
                <a:gd name="T4" fmla="*/ 144 w 516"/>
                <a:gd name="T5" fmla="*/ 117 h 382"/>
                <a:gd name="T6" fmla="*/ 258 w 516"/>
                <a:gd name="T7" fmla="*/ 311 h 382"/>
                <a:gd name="T8" fmla="*/ 60 w 516"/>
                <a:gd name="T9" fmla="*/ 62 h 382"/>
                <a:gd name="T10" fmla="*/ 81 w 516"/>
                <a:gd name="T11" fmla="*/ 87 h 382"/>
                <a:gd name="T12" fmla="*/ 86 w 516"/>
                <a:gd name="T13" fmla="*/ 96 h 382"/>
                <a:gd name="T14" fmla="*/ 41 w 516"/>
                <a:gd name="T15" fmla="*/ 178 h 382"/>
                <a:gd name="T16" fmla="*/ 41 w 516"/>
                <a:gd name="T17" fmla="*/ 178 h 382"/>
                <a:gd name="T18" fmla="*/ 50 w 516"/>
                <a:gd name="T19" fmla="*/ 223 h 382"/>
                <a:gd name="T20" fmla="*/ 60 w 516"/>
                <a:gd name="T21" fmla="*/ 227 h 382"/>
                <a:gd name="T22" fmla="*/ 93 w 516"/>
                <a:gd name="T23" fmla="*/ 303 h 382"/>
                <a:gd name="T24" fmla="*/ 126 w 516"/>
                <a:gd name="T25" fmla="*/ 335 h 382"/>
                <a:gd name="T26" fmla="*/ 126 w 516"/>
                <a:gd name="T27" fmla="*/ 335 h 382"/>
                <a:gd name="T28" fmla="*/ 154 w 516"/>
                <a:gd name="T29" fmla="*/ 354 h 382"/>
                <a:gd name="T30" fmla="*/ 141 w 516"/>
                <a:gd name="T31" fmla="*/ 382 h 382"/>
                <a:gd name="T32" fmla="*/ 167 w 516"/>
                <a:gd name="T33" fmla="*/ 360 h 382"/>
                <a:gd name="T34" fmla="*/ 40 w 516"/>
                <a:gd name="T35" fmla="*/ 22 h 382"/>
                <a:gd name="T36" fmla="*/ 39 w 516"/>
                <a:gd name="T37" fmla="*/ 92 h 382"/>
                <a:gd name="T38" fmla="*/ 39 w 516"/>
                <a:gd name="T39" fmla="*/ 179 h 382"/>
                <a:gd name="T40" fmla="*/ 39 w 516"/>
                <a:gd name="T41" fmla="*/ 179 h 382"/>
                <a:gd name="T42" fmla="*/ 18 w 516"/>
                <a:gd name="T43" fmla="*/ 219 h 382"/>
                <a:gd name="T44" fmla="*/ 13 w 516"/>
                <a:gd name="T45" fmla="*/ 230 h 382"/>
                <a:gd name="T46" fmla="*/ 62 w 516"/>
                <a:gd name="T47" fmla="*/ 277 h 382"/>
                <a:gd name="T48" fmla="*/ 124 w 516"/>
                <a:gd name="T49" fmla="*/ 337 h 382"/>
                <a:gd name="T50" fmla="*/ 124 w 516"/>
                <a:gd name="T51" fmla="*/ 337 h 382"/>
                <a:gd name="T52" fmla="*/ 427 w 516"/>
                <a:gd name="T53" fmla="*/ 38 h 382"/>
                <a:gd name="T54" fmla="*/ 442 w 516"/>
                <a:gd name="T55" fmla="*/ 55 h 382"/>
                <a:gd name="T56" fmla="*/ 430 w 516"/>
                <a:gd name="T57" fmla="*/ 96 h 382"/>
                <a:gd name="T58" fmla="*/ 439 w 516"/>
                <a:gd name="T59" fmla="*/ 134 h 382"/>
                <a:gd name="T60" fmla="*/ 439 w 516"/>
                <a:gd name="T61" fmla="*/ 134 h 382"/>
                <a:gd name="T62" fmla="*/ 466 w 516"/>
                <a:gd name="T63" fmla="*/ 223 h 382"/>
                <a:gd name="T64" fmla="*/ 456 w 516"/>
                <a:gd name="T65" fmla="*/ 227 h 382"/>
                <a:gd name="T66" fmla="*/ 438 w 516"/>
                <a:gd name="T67" fmla="*/ 267 h 382"/>
                <a:gd name="T68" fmla="*/ 398 w 516"/>
                <a:gd name="T69" fmla="*/ 278 h 382"/>
                <a:gd name="T70" fmla="*/ 398 w 516"/>
                <a:gd name="T71" fmla="*/ 278 h 382"/>
                <a:gd name="T72" fmla="*/ 467 w 516"/>
                <a:gd name="T73" fmla="*/ 87 h 382"/>
                <a:gd name="T74" fmla="*/ 503 w 516"/>
                <a:gd name="T75" fmla="*/ 117 h 382"/>
                <a:gd name="T76" fmla="*/ 477 w 516"/>
                <a:gd name="T77" fmla="*/ 179 h 382"/>
                <a:gd name="T78" fmla="*/ 498 w 516"/>
                <a:gd name="T79" fmla="*/ 219 h 382"/>
                <a:gd name="T80" fmla="*/ 498 w 516"/>
                <a:gd name="T81" fmla="*/ 219 h 382"/>
                <a:gd name="T82" fmla="*/ 504 w 516"/>
                <a:gd name="T83" fmla="*/ 230 h 382"/>
                <a:gd name="T84" fmla="*/ 454 w 516"/>
                <a:gd name="T85" fmla="*/ 312 h 382"/>
                <a:gd name="T86" fmla="*/ 392 w 516"/>
                <a:gd name="T87" fmla="*/ 337 h 382"/>
                <a:gd name="T88" fmla="*/ 390 w 516"/>
                <a:gd name="T89" fmla="*/ 349 h 382"/>
                <a:gd name="T90" fmla="*/ 370 w 516"/>
                <a:gd name="T91" fmla="*/ 306 h 382"/>
                <a:gd name="T92" fmla="*/ 313 w 516"/>
                <a:gd name="T93" fmla="*/ 380 h 382"/>
                <a:gd name="T94" fmla="*/ 390 w 516"/>
                <a:gd name="T95" fmla="*/ 34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382">
                  <a:moveTo>
                    <a:pt x="382" y="250"/>
                  </a:moveTo>
                  <a:cubicBezTo>
                    <a:pt x="408" y="184"/>
                    <a:pt x="405" y="84"/>
                    <a:pt x="405" y="84"/>
                  </a:cubicBezTo>
                  <a:cubicBezTo>
                    <a:pt x="405" y="84"/>
                    <a:pt x="398" y="86"/>
                    <a:pt x="387" y="86"/>
                  </a:cubicBezTo>
                  <a:cubicBezTo>
                    <a:pt x="357" y="86"/>
                    <a:pt x="294" y="76"/>
                    <a:pt x="258" y="6"/>
                  </a:cubicBezTo>
                  <a:cubicBezTo>
                    <a:pt x="222" y="76"/>
                    <a:pt x="159" y="86"/>
                    <a:pt x="129" y="86"/>
                  </a:cubicBezTo>
                  <a:cubicBezTo>
                    <a:pt x="118" y="86"/>
                    <a:pt x="111" y="84"/>
                    <a:pt x="111" y="84"/>
                  </a:cubicBezTo>
                  <a:cubicBezTo>
                    <a:pt x="111" y="84"/>
                    <a:pt x="108" y="184"/>
                    <a:pt x="134" y="250"/>
                  </a:cubicBezTo>
                  <a:cubicBezTo>
                    <a:pt x="160" y="315"/>
                    <a:pt x="258" y="345"/>
                    <a:pt x="258" y="345"/>
                  </a:cubicBezTo>
                  <a:cubicBezTo>
                    <a:pt x="258" y="345"/>
                    <a:pt x="356" y="315"/>
                    <a:pt x="382" y="250"/>
                  </a:cubicBezTo>
                  <a:close/>
                  <a:moveTo>
                    <a:pt x="258" y="311"/>
                  </a:moveTo>
                  <a:cubicBezTo>
                    <a:pt x="231" y="301"/>
                    <a:pt x="179" y="274"/>
                    <a:pt x="164" y="237"/>
                  </a:cubicBezTo>
                  <a:cubicBezTo>
                    <a:pt x="149" y="200"/>
                    <a:pt x="145" y="150"/>
                    <a:pt x="144" y="117"/>
                  </a:cubicBezTo>
                  <a:cubicBezTo>
                    <a:pt x="174" y="115"/>
                    <a:pt x="220" y="104"/>
                    <a:pt x="258" y="62"/>
                  </a:cubicBezTo>
                  <a:cubicBezTo>
                    <a:pt x="296" y="104"/>
                    <a:pt x="342" y="115"/>
                    <a:pt x="372" y="117"/>
                  </a:cubicBezTo>
                  <a:cubicBezTo>
                    <a:pt x="371" y="152"/>
                    <a:pt x="366" y="202"/>
                    <a:pt x="352" y="237"/>
                  </a:cubicBezTo>
                  <a:cubicBezTo>
                    <a:pt x="337" y="274"/>
                    <a:pt x="286" y="300"/>
                    <a:pt x="258" y="311"/>
                  </a:cubicBezTo>
                  <a:close/>
                  <a:moveTo>
                    <a:pt x="89" y="38"/>
                  </a:moveTo>
                  <a:cubicBezTo>
                    <a:pt x="100" y="22"/>
                    <a:pt x="102" y="0"/>
                    <a:pt x="102" y="0"/>
                  </a:cubicBezTo>
                  <a:cubicBezTo>
                    <a:pt x="102" y="0"/>
                    <a:pt x="79" y="4"/>
                    <a:pt x="66" y="22"/>
                  </a:cubicBezTo>
                  <a:cubicBezTo>
                    <a:pt x="54" y="41"/>
                    <a:pt x="60" y="63"/>
                    <a:pt x="60" y="62"/>
                  </a:cubicBezTo>
                  <a:cubicBezTo>
                    <a:pt x="60" y="62"/>
                    <a:pt x="79" y="54"/>
                    <a:pt x="89" y="38"/>
                  </a:cubicBezTo>
                  <a:close/>
                  <a:moveTo>
                    <a:pt x="74" y="55"/>
                  </a:moveTo>
                  <a:cubicBezTo>
                    <a:pt x="58" y="63"/>
                    <a:pt x="51" y="88"/>
                    <a:pt x="51" y="88"/>
                  </a:cubicBezTo>
                  <a:cubicBezTo>
                    <a:pt x="51" y="88"/>
                    <a:pt x="67" y="95"/>
                    <a:pt x="81" y="87"/>
                  </a:cubicBezTo>
                  <a:cubicBezTo>
                    <a:pt x="94" y="79"/>
                    <a:pt x="103" y="59"/>
                    <a:pt x="103" y="59"/>
                  </a:cubicBezTo>
                  <a:cubicBezTo>
                    <a:pt x="103" y="59"/>
                    <a:pt x="89" y="48"/>
                    <a:pt x="74" y="55"/>
                  </a:cubicBezTo>
                  <a:close/>
                  <a:moveTo>
                    <a:pt x="70" y="126"/>
                  </a:moveTo>
                  <a:cubicBezTo>
                    <a:pt x="82" y="116"/>
                    <a:pt x="86" y="96"/>
                    <a:pt x="86" y="96"/>
                  </a:cubicBezTo>
                  <a:cubicBezTo>
                    <a:pt x="86" y="96"/>
                    <a:pt x="70" y="87"/>
                    <a:pt x="57" y="97"/>
                  </a:cubicBezTo>
                  <a:cubicBezTo>
                    <a:pt x="43" y="108"/>
                    <a:pt x="41" y="133"/>
                    <a:pt x="42" y="133"/>
                  </a:cubicBezTo>
                  <a:cubicBezTo>
                    <a:pt x="42" y="133"/>
                    <a:pt x="59" y="137"/>
                    <a:pt x="70" y="126"/>
                  </a:cubicBezTo>
                  <a:close/>
                  <a:moveTo>
                    <a:pt x="41" y="178"/>
                  </a:moveTo>
                  <a:cubicBezTo>
                    <a:pt x="42" y="179"/>
                    <a:pt x="59" y="179"/>
                    <a:pt x="68" y="166"/>
                  </a:cubicBezTo>
                  <a:cubicBezTo>
                    <a:pt x="77" y="154"/>
                    <a:pt x="77" y="134"/>
                    <a:pt x="78" y="134"/>
                  </a:cubicBezTo>
                  <a:cubicBezTo>
                    <a:pt x="78" y="134"/>
                    <a:pt x="60" y="129"/>
                    <a:pt x="49" y="141"/>
                  </a:cubicBezTo>
                  <a:cubicBezTo>
                    <a:pt x="38" y="154"/>
                    <a:pt x="41" y="179"/>
                    <a:pt x="41" y="178"/>
                  </a:cubicBezTo>
                  <a:close/>
                  <a:moveTo>
                    <a:pt x="74" y="206"/>
                  </a:moveTo>
                  <a:cubicBezTo>
                    <a:pt x="80" y="192"/>
                    <a:pt x="77" y="172"/>
                    <a:pt x="77" y="172"/>
                  </a:cubicBezTo>
                  <a:cubicBezTo>
                    <a:pt x="77" y="172"/>
                    <a:pt x="59" y="171"/>
                    <a:pt x="50" y="185"/>
                  </a:cubicBezTo>
                  <a:cubicBezTo>
                    <a:pt x="42" y="199"/>
                    <a:pt x="50" y="223"/>
                    <a:pt x="50" y="223"/>
                  </a:cubicBezTo>
                  <a:cubicBezTo>
                    <a:pt x="50" y="223"/>
                    <a:pt x="67" y="220"/>
                    <a:pt x="74" y="206"/>
                  </a:cubicBezTo>
                  <a:close/>
                  <a:moveTo>
                    <a:pt x="87" y="243"/>
                  </a:moveTo>
                  <a:cubicBezTo>
                    <a:pt x="91" y="228"/>
                    <a:pt x="83" y="210"/>
                    <a:pt x="83" y="210"/>
                  </a:cubicBezTo>
                  <a:cubicBezTo>
                    <a:pt x="84" y="210"/>
                    <a:pt x="66" y="212"/>
                    <a:pt x="60" y="227"/>
                  </a:cubicBezTo>
                  <a:cubicBezTo>
                    <a:pt x="55" y="243"/>
                    <a:pt x="67" y="265"/>
                    <a:pt x="67" y="265"/>
                  </a:cubicBezTo>
                  <a:cubicBezTo>
                    <a:pt x="68" y="265"/>
                    <a:pt x="84" y="258"/>
                    <a:pt x="87" y="243"/>
                  </a:cubicBezTo>
                  <a:close/>
                  <a:moveTo>
                    <a:pt x="78" y="267"/>
                  </a:moveTo>
                  <a:cubicBezTo>
                    <a:pt x="76" y="284"/>
                    <a:pt x="93" y="303"/>
                    <a:pt x="93" y="303"/>
                  </a:cubicBezTo>
                  <a:cubicBezTo>
                    <a:pt x="93" y="303"/>
                    <a:pt x="107" y="293"/>
                    <a:pt x="108" y="277"/>
                  </a:cubicBezTo>
                  <a:cubicBezTo>
                    <a:pt x="108" y="262"/>
                    <a:pt x="97" y="246"/>
                    <a:pt x="97" y="245"/>
                  </a:cubicBezTo>
                  <a:cubicBezTo>
                    <a:pt x="98" y="245"/>
                    <a:pt x="80" y="251"/>
                    <a:pt x="78" y="267"/>
                  </a:cubicBezTo>
                  <a:close/>
                  <a:moveTo>
                    <a:pt x="126" y="335"/>
                  </a:moveTo>
                  <a:cubicBezTo>
                    <a:pt x="126" y="336"/>
                    <a:pt x="138" y="323"/>
                    <a:pt x="135" y="307"/>
                  </a:cubicBezTo>
                  <a:cubicBezTo>
                    <a:pt x="132" y="292"/>
                    <a:pt x="118" y="278"/>
                    <a:pt x="118" y="278"/>
                  </a:cubicBezTo>
                  <a:cubicBezTo>
                    <a:pt x="118" y="278"/>
                    <a:pt x="103" y="287"/>
                    <a:pt x="104" y="303"/>
                  </a:cubicBezTo>
                  <a:cubicBezTo>
                    <a:pt x="105" y="320"/>
                    <a:pt x="126" y="336"/>
                    <a:pt x="126" y="335"/>
                  </a:cubicBezTo>
                  <a:close/>
                  <a:moveTo>
                    <a:pt x="169" y="332"/>
                  </a:moveTo>
                  <a:cubicBezTo>
                    <a:pt x="163" y="317"/>
                    <a:pt x="146" y="306"/>
                    <a:pt x="146" y="306"/>
                  </a:cubicBezTo>
                  <a:cubicBezTo>
                    <a:pt x="146" y="306"/>
                    <a:pt x="132" y="318"/>
                    <a:pt x="137" y="334"/>
                  </a:cubicBezTo>
                  <a:cubicBezTo>
                    <a:pt x="139" y="342"/>
                    <a:pt x="147" y="349"/>
                    <a:pt x="154" y="354"/>
                  </a:cubicBezTo>
                  <a:cubicBezTo>
                    <a:pt x="153" y="355"/>
                    <a:pt x="153" y="356"/>
                    <a:pt x="152" y="357"/>
                  </a:cubicBezTo>
                  <a:cubicBezTo>
                    <a:pt x="144" y="353"/>
                    <a:pt x="134" y="349"/>
                    <a:pt x="126" y="349"/>
                  </a:cubicBezTo>
                  <a:cubicBezTo>
                    <a:pt x="108" y="347"/>
                    <a:pt x="98" y="362"/>
                    <a:pt x="98" y="362"/>
                  </a:cubicBezTo>
                  <a:cubicBezTo>
                    <a:pt x="98" y="362"/>
                    <a:pt x="121" y="382"/>
                    <a:pt x="141" y="382"/>
                  </a:cubicBezTo>
                  <a:cubicBezTo>
                    <a:pt x="157" y="381"/>
                    <a:pt x="163" y="368"/>
                    <a:pt x="165" y="364"/>
                  </a:cubicBezTo>
                  <a:cubicBezTo>
                    <a:pt x="177" y="370"/>
                    <a:pt x="190" y="376"/>
                    <a:pt x="203" y="380"/>
                  </a:cubicBezTo>
                  <a:cubicBezTo>
                    <a:pt x="204" y="378"/>
                    <a:pt x="204" y="377"/>
                    <a:pt x="205" y="375"/>
                  </a:cubicBezTo>
                  <a:cubicBezTo>
                    <a:pt x="191" y="371"/>
                    <a:pt x="179" y="366"/>
                    <a:pt x="167" y="360"/>
                  </a:cubicBezTo>
                  <a:cubicBezTo>
                    <a:pt x="169" y="357"/>
                    <a:pt x="175" y="344"/>
                    <a:pt x="169" y="332"/>
                  </a:cubicBezTo>
                  <a:close/>
                  <a:moveTo>
                    <a:pt x="49" y="87"/>
                  </a:moveTo>
                  <a:cubicBezTo>
                    <a:pt x="49" y="87"/>
                    <a:pt x="58" y="64"/>
                    <a:pt x="57" y="47"/>
                  </a:cubicBezTo>
                  <a:cubicBezTo>
                    <a:pt x="56" y="29"/>
                    <a:pt x="40" y="22"/>
                    <a:pt x="40" y="22"/>
                  </a:cubicBezTo>
                  <a:cubicBezTo>
                    <a:pt x="39" y="21"/>
                    <a:pt x="23" y="48"/>
                    <a:pt x="27" y="66"/>
                  </a:cubicBezTo>
                  <a:cubicBezTo>
                    <a:pt x="31" y="85"/>
                    <a:pt x="49" y="87"/>
                    <a:pt x="49" y="87"/>
                  </a:cubicBezTo>
                  <a:close/>
                  <a:moveTo>
                    <a:pt x="39" y="133"/>
                  </a:moveTo>
                  <a:cubicBezTo>
                    <a:pt x="39" y="132"/>
                    <a:pt x="44" y="109"/>
                    <a:pt x="39" y="92"/>
                  </a:cubicBezTo>
                  <a:cubicBezTo>
                    <a:pt x="34" y="76"/>
                    <a:pt x="16" y="72"/>
                    <a:pt x="16" y="72"/>
                  </a:cubicBezTo>
                  <a:cubicBezTo>
                    <a:pt x="16" y="72"/>
                    <a:pt x="6" y="100"/>
                    <a:pt x="14" y="117"/>
                  </a:cubicBezTo>
                  <a:cubicBezTo>
                    <a:pt x="21" y="134"/>
                    <a:pt x="39" y="132"/>
                    <a:pt x="39" y="133"/>
                  </a:cubicBezTo>
                  <a:close/>
                  <a:moveTo>
                    <a:pt x="39" y="179"/>
                  </a:moveTo>
                  <a:cubicBezTo>
                    <a:pt x="39" y="178"/>
                    <a:pt x="39" y="155"/>
                    <a:pt x="31" y="140"/>
                  </a:cubicBezTo>
                  <a:cubicBezTo>
                    <a:pt x="22" y="125"/>
                    <a:pt x="4" y="124"/>
                    <a:pt x="4" y="125"/>
                  </a:cubicBezTo>
                  <a:cubicBezTo>
                    <a:pt x="4" y="124"/>
                    <a:pt x="0" y="154"/>
                    <a:pt x="11" y="169"/>
                  </a:cubicBezTo>
                  <a:cubicBezTo>
                    <a:pt x="22" y="183"/>
                    <a:pt x="39" y="178"/>
                    <a:pt x="39" y="179"/>
                  </a:cubicBezTo>
                  <a:close/>
                  <a:moveTo>
                    <a:pt x="48" y="224"/>
                  </a:moveTo>
                  <a:cubicBezTo>
                    <a:pt x="48" y="223"/>
                    <a:pt x="43" y="200"/>
                    <a:pt x="32" y="187"/>
                  </a:cubicBezTo>
                  <a:cubicBezTo>
                    <a:pt x="21" y="174"/>
                    <a:pt x="3" y="177"/>
                    <a:pt x="3" y="178"/>
                  </a:cubicBezTo>
                  <a:cubicBezTo>
                    <a:pt x="3" y="178"/>
                    <a:pt x="4" y="207"/>
                    <a:pt x="18" y="219"/>
                  </a:cubicBezTo>
                  <a:cubicBezTo>
                    <a:pt x="32" y="232"/>
                    <a:pt x="48" y="223"/>
                    <a:pt x="48" y="224"/>
                  </a:cubicBezTo>
                  <a:close/>
                  <a:moveTo>
                    <a:pt x="65" y="266"/>
                  </a:moveTo>
                  <a:cubicBezTo>
                    <a:pt x="65" y="266"/>
                    <a:pt x="56" y="244"/>
                    <a:pt x="43" y="233"/>
                  </a:cubicBezTo>
                  <a:cubicBezTo>
                    <a:pt x="29" y="223"/>
                    <a:pt x="13" y="230"/>
                    <a:pt x="13" y="230"/>
                  </a:cubicBezTo>
                  <a:cubicBezTo>
                    <a:pt x="12" y="230"/>
                    <a:pt x="19" y="258"/>
                    <a:pt x="35" y="268"/>
                  </a:cubicBezTo>
                  <a:cubicBezTo>
                    <a:pt x="51" y="277"/>
                    <a:pt x="65" y="266"/>
                    <a:pt x="65" y="266"/>
                  </a:cubicBezTo>
                  <a:close/>
                  <a:moveTo>
                    <a:pt x="91" y="304"/>
                  </a:moveTo>
                  <a:cubicBezTo>
                    <a:pt x="91" y="304"/>
                    <a:pt x="77" y="284"/>
                    <a:pt x="62" y="277"/>
                  </a:cubicBezTo>
                  <a:cubicBezTo>
                    <a:pt x="46" y="269"/>
                    <a:pt x="32" y="279"/>
                    <a:pt x="32" y="279"/>
                  </a:cubicBezTo>
                  <a:cubicBezTo>
                    <a:pt x="31" y="279"/>
                    <a:pt x="44" y="306"/>
                    <a:pt x="62" y="312"/>
                  </a:cubicBezTo>
                  <a:cubicBezTo>
                    <a:pt x="79" y="318"/>
                    <a:pt x="91" y="304"/>
                    <a:pt x="91" y="304"/>
                  </a:cubicBezTo>
                  <a:close/>
                  <a:moveTo>
                    <a:pt x="124" y="337"/>
                  </a:moveTo>
                  <a:cubicBezTo>
                    <a:pt x="124" y="337"/>
                    <a:pt x="106" y="320"/>
                    <a:pt x="90" y="316"/>
                  </a:cubicBezTo>
                  <a:cubicBezTo>
                    <a:pt x="73" y="311"/>
                    <a:pt x="61" y="324"/>
                    <a:pt x="61" y="324"/>
                  </a:cubicBezTo>
                  <a:cubicBezTo>
                    <a:pt x="60" y="324"/>
                    <a:pt x="78" y="348"/>
                    <a:pt x="97" y="350"/>
                  </a:cubicBezTo>
                  <a:cubicBezTo>
                    <a:pt x="115" y="353"/>
                    <a:pt x="124" y="337"/>
                    <a:pt x="124" y="337"/>
                  </a:cubicBezTo>
                  <a:close/>
                  <a:moveTo>
                    <a:pt x="456" y="62"/>
                  </a:moveTo>
                  <a:cubicBezTo>
                    <a:pt x="456" y="63"/>
                    <a:pt x="462" y="41"/>
                    <a:pt x="450" y="22"/>
                  </a:cubicBezTo>
                  <a:cubicBezTo>
                    <a:pt x="437" y="4"/>
                    <a:pt x="414" y="0"/>
                    <a:pt x="414" y="0"/>
                  </a:cubicBezTo>
                  <a:cubicBezTo>
                    <a:pt x="414" y="0"/>
                    <a:pt x="416" y="22"/>
                    <a:pt x="427" y="38"/>
                  </a:cubicBezTo>
                  <a:cubicBezTo>
                    <a:pt x="438" y="54"/>
                    <a:pt x="456" y="62"/>
                    <a:pt x="456" y="62"/>
                  </a:cubicBezTo>
                  <a:close/>
                  <a:moveTo>
                    <a:pt x="435" y="87"/>
                  </a:moveTo>
                  <a:cubicBezTo>
                    <a:pt x="449" y="95"/>
                    <a:pt x="465" y="88"/>
                    <a:pt x="465" y="88"/>
                  </a:cubicBezTo>
                  <a:cubicBezTo>
                    <a:pt x="465" y="88"/>
                    <a:pt x="458" y="63"/>
                    <a:pt x="442" y="55"/>
                  </a:cubicBezTo>
                  <a:cubicBezTo>
                    <a:pt x="427" y="48"/>
                    <a:pt x="413" y="59"/>
                    <a:pt x="413" y="59"/>
                  </a:cubicBezTo>
                  <a:cubicBezTo>
                    <a:pt x="413" y="59"/>
                    <a:pt x="422" y="79"/>
                    <a:pt x="435" y="87"/>
                  </a:cubicBezTo>
                  <a:close/>
                  <a:moveTo>
                    <a:pt x="459" y="97"/>
                  </a:moveTo>
                  <a:cubicBezTo>
                    <a:pt x="446" y="87"/>
                    <a:pt x="430" y="96"/>
                    <a:pt x="430" y="96"/>
                  </a:cubicBezTo>
                  <a:cubicBezTo>
                    <a:pt x="430" y="96"/>
                    <a:pt x="435" y="116"/>
                    <a:pt x="446" y="126"/>
                  </a:cubicBezTo>
                  <a:cubicBezTo>
                    <a:pt x="457" y="137"/>
                    <a:pt x="474" y="133"/>
                    <a:pt x="474" y="133"/>
                  </a:cubicBezTo>
                  <a:cubicBezTo>
                    <a:pt x="475" y="133"/>
                    <a:pt x="473" y="108"/>
                    <a:pt x="459" y="97"/>
                  </a:cubicBezTo>
                  <a:close/>
                  <a:moveTo>
                    <a:pt x="439" y="134"/>
                  </a:moveTo>
                  <a:cubicBezTo>
                    <a:pt x="439" y="134"/>
                    <a:pt x="439" y="154"/>
                    <a:pt x="448" y="166"/>
                  </a:cubicBezTo>
                  <a:cubicBezTo>
                    <a:pt x="457" y="179"/>
                    <a:pt x="475" y="179"/>
                    <a:pt x="475" y="178"/>
                  </a:cubicBezTo>
                  <a:cubicBezTo>
                    <a:pt x="475" y="179"/>
                    <a:pt x="478" y="154"/>
                    <a:pt x="467" y="141"/>
                  </a:cubicBezTo>
                  <a:cubicBezTo>
                    <a:pt x="456" y="129"/>
                    <a:pt x="439" y="134"/>
                    <a:pt x="439" y="134"/>
                  </a:cubicBezTo>
                  <a:close/>
                  <a:moveTo>
                    <a:pt x="466" y="185"/>
                  </a:moveTo>
                  <a:cubicBezTo>
                    <a:pt x="457" y="171"/>
                    <a:pt x="439" y="172"/>
                    <a:pt x="439" y="172"/>
                  </a:cubicBezTo>
                  <a:cubicBezTo>
                    <a:pt x="440" y="172"/>
                    <a:pt x="436" y="192"/>
                    <a:pt x="442" y="206"/>
                  </a:cubicBezTo>
                  <a:cubicBezTo>
                    <a:pt x="449" y="220"/>
                    <a:pt x="466" y="223"/>
                    <a:pt x="466" y="223"/>
                  </a:cubicBezTo>
                  <a:cubicBezTo>
                    <a:pt x="466" y="223"/>
                    <a:pt x="474" y="199"/>
                    <a:pt x="466" y="185"/>
                  </a:cubicBezTo>
                  <a:close/>
                  <a:moveTo>
                    <a:pt x="429" y="243"/>
                  </a:moveTo>
                  <a:cubicBezTo>
                    <a:pt x="432" y="258"/>
                    <a:pt x="449" y="265"/>
                    <a:pt x="449" y="265"/>
                  </a:cubicBezTo>
                  <a:cubicBezTo>
                    <a:pt x="449" y="265"/>
                    <a:pt x="462" y="243"/>
                    <a:pt x="456" y="227"/>
                  </a:cubicBezTo>
                  <a:cubicBezTo>
                    <a:pt x="451" y="212"/>
                    <a:pt x="432" y="210"/>
                    <a:pt x="433" y="210"/>
                  </a:cubicBezTo>
                  <a:cubicBezTo>
                    <a:pt x="433" y="210"/>
                    <a:pt x="425" y="228"/>
                    <a:pt x="429" y="243"/>
                  </a:cubicBezTo>
                  <a:close/>
                  <a:moveTo>
                    <a:pt x="423" y="303"/>
                  </a:moveTo>
                  <a:cubicBezTo>
                    <a:pt x="424" y="303"/>
                    <a:pt x="440" y="284"/>
                    <a:pt x="438" y="267"/>
                  </a:cubicBezTo>
                  <a:cubicBezTo>
                    <a:pt x="436" y="251"/>
                    <a:pt x="418" y="245"/>
                    <a:pt x="419" y="245"/>
                  </a:cubicBezTo>
                  <a:cubicBezTo>
                    <a:pt x="419" y="246"/>
                    <a:pt x="408" y="262"/>
                    <a:pt x="408" y="277"/>
                  </a:cubicBezTo>
                  <a:cubicBezTo>
                    <a:pt x="409" y="293"/>
                    <a:pt x="423" y="303"/>
                    <a:pt x="423" y="303"/>
                  </a:cubicBezTo>
                  <a:close/>
                  <a:moveTo>
                    <a:pt x="398" y="278"/>
                  </a:moveTo>
                  <a:cubicBezTo>
                    <a:pt x="398" y="278"/>
                    <a:pt x="384" y="292"/>
                    <a:pt x="381" y="307"/>
                  </a:cubicBezTo>
                  <a:cubicBezTo>
                    <a:pt x="378" y="323"/>
                    <a:pt x="390" y="336"/>
                    <a:pt x="390" y="335"/>
                  </a:cubicBezTo>
                  <a:cubicBezTo>
                    <a:pt x="390" y="336"/>
                    <a:pt x="411" y="320"/>
                    <a:pt x="412" y="303"/>
                  </a:cubicBezTo>
                  <a:cubicBezTo>
                    <a:pt x="414" y="287"/>
                    <a:pt x="398" y="278"/>
                    <a:pt x="398" y="278"/>
                  </a:cubicBezTo>
                  <a:close/>
                  <a:moveTo>
                    <a:pt x="489" y="66"/>
                  </a:moveTo>
                  <a:cubicBezTo>
                    <a:pt x="493" y="48"/>
                    <a:pt x="477" y="21"/>
                    <a:pt x="477" y="22"/>
                  </a:cubicBezTo>
                  <a:cubicBezTo>
                    <a:pt x="476" y="22"/>
                    <a:pt x="460" y="29"/>
                    <a:pt x="459" y="47"/>
                  </a:cubicBezTo>
                  <a:cubicBezTo>
                    <a:pt x="458" y="64"/>
                    <a:pt x="467" y="87"/>
                    <a:pt x="467" y="87"/>
                  </a:cubicBezTo>
                  <a:cubicBezTo>
                    <a:pt x="467" y="87"/>
                    <a:pt x="485" y="85"/>
                    <a:pt x="489" y="66"/>
                  </a:cubicBezTo>
                  <a:close/>
                  <a:moveTo>
                    <a:pt x="477" y="92"/>
                  </a:moveTo>
                  <a:cubicBezTo>
                    <a:pt x="472" y="109"/>
                    <a:pt x="477" y="132"/>
                    <a:pt x="477" y="133"/>
                  </a:cubicBezTo>
                  <a:cubicBezTo>
                    <a:pt x="477" y="132"/>
                    <a:pt x="495" y="134"/>
                    <a:pt x="503" y="117"/>
                  </a:cubicBezTo>
                  <a:cubicBezTo>
                    <a:pt x="510" y="100"/>
                    <a:pt x="500" y="72"/>
                    <a:pt x="500" y="72"/>
                  </a:cubicBezTo>
                  <a:cubicBezTo>
                    <a:pt x="500" y="72"/>
                    <a:pt x="483" y="76"/>
                    <a:pt x="477" y="92"/>
                  </a:cubicBezTo>
                  <a:close/>
                  <a:moveTo>
                    <a:pt x="486" y="140"/>
                  </a:moveTo>
                  <a:cubicBezTo>
                    <a:pt x="477" y="155"/>
                    <a:pt x="477" y="178"/>
                    <a:pt x="477" y="179"/>
                  </a:cubicBezTo>
                  <a:cubicBezTo>
                    <a:pt x="477" y="178"/>
                    <a:pt x="495" y="183"/>
                    <a:pt x="505" y="169"/>
                  </a:cubicBezTo>
                  <a:cubicBezTo>
                    <a:pt x="516" y="154"/>
                    <a:pt x="512" y="124"/>
                    <a:pt x="512" y="125"/>
                  </a:cubicBezTo>
                  <a:cubicBezTo>
                    <a:pt x="512" y="124"/>
                    <a:pt x="494" y="125"/>
                    <a:pt x="486" y="140"/>
                  </a:cubicBezTo>
                  <a:close/>
                  <a:moveTo>
                    <a:pt x="498" y="219"/>
                  </a:moveTo>
                  <a:cubicBezTo>
                    <a:pt x="512" y="207"/>
                    <a:pt x="513" y="178"/>
                    <a:pt x="513" y="178"/>
                  </a:cubicBezTo>
                  <a:cubicBezTo>
                    <a:pt x="513" y="177"/>
                    <a:pt x="496" y="174"/>
                    <a:pt x="484" y="187"/>
                  </a:cubicBezTo>
                  <a:cubicBezTo>
                    <a:pt x="473" y="200"/>
                    <a:pt x="468" y="223"/>
                    <a:pt x="468" y="224"/>
                  </a:cubicBezTo>
                  <a:cubicBezTo>
                    <a:pt x="468" y="223"/>
                    <a:pt x="484" y="232"/>
                    <a:pt x="498" y="219"/>
                  </a:cubicBezTo>
                  <a:close/>
                  <a:moveTo>
                    <a:pt x="474" y="233"/>
                  </a:moveTo>
                  <a:cubicBezTo>
                    <a:pt x="460" y="244"/>
                    <a:pt x="451" y="266"/>
                    <a:pt x="451" y="266"/>
                  </a:cubicBezTo>
                  <a:cubicBezTo>
                    <a:pt x="451" y="266"/>
                    <a:pt x="465" y="277"/>
                    <a:pt x="481" y="268"/>
                  </a:cubicBezTo>
                  <a:cubicBezTo>
                    <a:pt x="497" y="258"/>
                    <a:pt x="504" y="230"/>
                    <a:pt x="504" y="230"/>
                  </a:cubicBezTo>
                  <a:cubicBezTo>
                    <a:pt x="503" y="230"/>
                    <a:pt x="487" y="223"/>
                    <a:pt x="474" y="233"/>
                  </a:cubicBezTo>
                  <a:close/>
                  <a:moveTo>
                    <a:pt x="454" y="277"/>
                  </a:moveTo>
                  <a:cubicBezTo>
                    <a:pt x="439" y="284"/>
                    <a:pt x="426" y="304"/>
                    <a:pt x="425" y="304"/>
                  </a:cubicBezTo>
                  <a:cubicBezTo>
                    <a:pt x="425" y="304"/>
                    <a:pt x="437" y="318"/>
                    <a:pt x="454" y="312"/>
                  </a:cubicBezTo>
                  <a:cubicBezTo>
                    <a:pt x="472" y="306"/>
                    <a:pt x="485" y="279"/>
                    <a:pt x="484" y="279"/>
                  </a:cubicBezTo>
                  <a:cubicBezTo>
                    <a:pt x="484" y="279"/>
                    <a:pt x="470" y="269"/>
                    <a:pt x="454" y="277"/>
                  </a:cubicBezTo>
                  <a:close/>
                  <a:moveTo>
                    <a:pt x="426" y="316"/>
                  </a:moveTo>
                  <a:cubicBezTo>
                    <a:pt x="410" y="320"/>
                    <a:pt x="392" y="337"/>
                    <a:pt x="392" y="337"/>
                  </a:cubicBezTo>
                  <a:cubicBezTo>
                    <a:pt x="392" y="337"/>
                    <a:pt x="401" y="353"/>
                    <a:pt x="419" y="350"/>
                  </a:cubicBezTo>
                  <a:cubicBezTo>
                    <a:pt x="438" y="348"/>
                    <a:pt x="456" y="324"/>
                    <a:pt x="455" y="324"/>
                  </a:cubicBezTo>
                  <a:cubicBezTo>
                    <a:pt x="455" y="324"/>
                    <a:pt x="443" y="311"/>
                    <a:pt x="426" y="316"/>
                  </a:cubicBezTo>
                  <a:close/>
                  <a:moveTo>
                    <a:pt x="390" y="349"/>
                  </a:moveTo>
                  <a:cubicBezTo>
                    <a:pt x="382" y="349"/>
                    <a:pt x="372" y="353"/>
                    <a:pt x="364" y="357"/>
                  </a:cubicBezTo>
                  <a:cubicBezTo>
                    <a:pt x="364" y="356"/>
                    <a:pt x="363" y="355"/>
                    <a:pt x="363" y="354"/>
                  </a:cubicBezTo>
                  <a:cubicBezTo>
                    <a:pt x="369" y="349"/>
                    <a:pt x="377" y="342"/>
                    <a:pt x="379" y="334"/>
                  </a:cubicBezTo>
                  <a:cubicBezTo>
                    <a:pt x="384" y="318"/>
                    <a:pt x="370" y="306"/>
                    <a:pt x="370" y="306"/>
                  </a:cubicBezTo>
                  <a:cubicBezTo>
                    <a:pt x="370" y="306"/>
                    <a:pt x="353" y="317"/>
                    <a:pt x="347" y="332"/>
                  </a:cubicBezTo>
                  <a:cubicBezTo>
                    <a:pt x="341" y="344"/>
                    <a:pt x="348" y="357"/>
                    <a:pt x="349" y="360"/>
                  </a:cubicBezTo>
                  <a:cubicBezTo>
                    <a:pt x="338" y="366"/>
                    <a:pt x="325" y="371"/>
                    <a:pt x="311" y="375"/>
                  </a:cubicBezTo>
                  <a:cubicBezTo>
                    <a:pt x="312" y="377"/>
                    <a:pt x="312" y="378"/>
                    <a:pt x="313" y="380"/>
                  </a:cubicBezTo>
                  <a:cubicBezTo>
                    <a:pt x="326" y="376"/>
                    <a:pt x="339" y="370"/>
                    <a:pt x="352" y="364"/>
                  </a:cubicBezTo>
                  <a:cubicBezTo>
                    <a:pt x="353" y="368"/>
                    <a:pt x="359" y="381"/>
                    <a:pt x="375" y="382"/>
                  </a:cubicBezTo>
                  <a:cubicBezTo>
                    <a:pt x="395" y="382"/>
                    <a:pt x="418" y="362"/>
                    <a:pt x="418" y="362"/>
                  </a:cubicBezTo>
                  <a:cubicBezTo>
                    <a:pt x="418" y="362"/>
                    <a:pt x="408" y="347"/>
                    <a:pt x="390" y="3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Text Box 40"/>
            <p:cNvSpPr txBox="1"/>
            <p:nvPr/>
          </p:nvSpPr>
          <p:spPr>
            <a:xfrm>
              <a:off x="68154" y="1319976"/>
              <a:ext cx="1651000" cy="3956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spc="20">
                  <a:solidFill>
                    <a:srgbClr val="FFFFFF"/>
                  </a:solidFill>
                  <a:effectLst/>
                  <a:latin typeface="Alegreya"/>
                  <a:ea typeface="Arial" panose="020B0604020202020204" pitchFamily="34" charset="0"/>
                  <a:cs typeface="Times New Roman" panose="02020603050405020304" pitchFamily="18" charset="0"/>
                </a:rPr>
                <a:t>ACADEMY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42"/>
            <p:cNvSpPr txBox="1"/>
            <p:nvPr/>
          </p:nvSpPr>
          <p:spPr>
            <a:xfrm>
              <a:off x="329411" y="1147259"/>
              <a:ext cx="1012825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LOTUS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vi-VN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2"/>
          <a:stretch/>
        </p:blipFill>
        <p:spPr bwMode="auto">
          <a:xfrm>
            <a:off x="10895331" y="510541"/>
            <a:ext cx="790575" cy="54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4E57E0E3-9AF2-478E-9D37-1892F90844AC}"/>
              </a:ext>
            </a:extLst>
          </p:cNvPr>
          <p:cNvSpPr/>
          <p:nvPr/>
        </p:nvSpPr>
        <p:spPr>
          <a:xfrm>
            <a:off x="92364" y="2428108"/>
            <a:ext cx="12018793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0919D77D-D4A8-4074-B52E-D8EB904CF3B0}"/>
              </a:ext>
            </a:extLst>
          </p:cNvPr>
          <p:cNvSpPr/>
          <p:nvPr/>
        </p:nvSpPr>
        <p:spPr>
          <a:xfrm>
            <a:off x="92364" y="2443559"/>
            <a:ext cx="120072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4: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ngoại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MySQL</a:t>
            </a:r>
            <a:endParaRPr sz="6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18"/>
          <p:cNvCxnSpPr/>
          <p:nvPr/>
        </p:nvCxnSpPr>
        <p:spPr>
          <a:xfrm>
            <a:off x="228600" y="474345"/>
            <a:ext cx="3600000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18"/>
          <p:cNvCxnSpPr/>
          <p:nvPr/>
        </p:nvCxnSpPr>
        <p:spPr>
          <a:xfrm>
            <a:off x="8334048" y="474345"/>
            <a:ext cx="3600000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18"/>
          <p:cNvSpPr/>
          <p:nvPr/>
        </p:nvSpPr>
        <p:spPr>
          <a:xfrm>
            <a:off x="3748816" y="196136"/>
            <a:ext cx="4694368" cy="3962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2133" b="1" dirty="0" err="1">
                <a:solidFill>
                  <a:schemeClr val="accent1">
                    <a:lumMod val="50000"/>
                  </a:schemeClr>
                </a:solidFill>
              </a:rPr>
              <a:t>Lưu</a:t>
            </a:r>
            <a:r>
              <a:rPr lang="en-US" sz="2133" b="1" dirty="0">
                <a:solidFill>
                  <a:schemeClr val="accent1">
                    <a:lumMod val="50000"/>
                  </a:schemeClr>
                </a:solidFill>
              </a:rPr>
              <a:t> ý </a:t>
            </a:r>
            <a:r>
              <a:rPr lang="en-US" sz="2133" b="1" dirty="0" err="1">
                <a:solidFill>
                  <a:schemeClr val="accent1">
                    <a:lumMod val="50000"/>
                  </a:schemeClr>
                </a:solidFill>
              </a:rPr>
              <a:t>khi</a:t>
            </a:r>
            <a:r>
              <a:rPr lang="en-US" sz="213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133" b="1" dirty="0" err="1">
                <a:solidFill>
                  <a:schemeClr val="accent1">
                    <a:lumMod val="50000"/>
                  </a:schemeClr>
                </a:solidFill>
              </a:rPr>
              <a:t>cập</a:t>
            </a:r>
            <a:r>
              <a:rPr lang="en-US" sz="213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133" b="1" dirty="0" err="1">
                <a:solidFill>
                  <a:schemeClr val="accent1">
                    <a:lumMod val="50000"/>
                  </a:schemeClr>
                </a:solidFill>
              </a:rPr>
              <a:t>nhật</a:t>
            </a:r>
            <a:r>
              <a:rPr lang="en-US" sz="213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133" b="1" dirty="0" err="1">
                <a:solidFill>
                  <a:schemeClr val="accent1">
                    <a:lumMod val="50000"/>
                  </a:schemeClr>
                </a:solidFill>
              </a:rPr>
              <a:t>dữ</a:t>
            </a:r>
            <a:r>
              <a:rPr lang="en-US" sz="213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133" b="1" dirty="0" err="1">
                <a:solidFill>
                  <a:schemeClr val="accent1">
                    <a:lumMod val="50000"/>
                  </a:schemeClr>
                </a:solidFill>
              </a:rPr>
              <a:t>liệu</a:t>
            </a:r>
            <a:endParaRPr sz="213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6" name="Google Shape;356;p18"/>
          <p:cNvSpPr txBox="1"/>
          <p:nvPr/>
        </p:nvSpPr>
        <p:spPr>
          <a:xfrm>
            <a:off x="357592" y="787401"/>
            <a:ext cx="11732809" cy="566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nên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khóa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ràng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buộc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nếu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67" dirty="0"/>
          </a:p>
          <a:p>
            <a:pPr marL="380990" indent="-228594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38099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khóa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ngoại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liên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khóa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228594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38099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đồ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phải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nhật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nhằm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đảm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toàn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vẹn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228594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38099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Khi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phải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nạp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1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sau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228594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38099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Khi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xóa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phải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xóa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nhật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rồi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mới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xóa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liên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sz="1867" dirty="0"/>
          </a:p>
          <a:p>
            <a:pPr marL="380990" indent="-228594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380990"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copy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excel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paste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lại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điều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kiện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tương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đồng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về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dạng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cột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indent="-228594">
              <a:buClr>
                <a:schemeClr val="dk1"/>
              </a:buClr>
              <a:buSzPts val="18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"/>
          <p:cNvSpPr txBox="1"/>
          <p:nvPr/>
        </p:nvSpPr>
        <p:spPr>
          <a:xfrm>
            <a:off x="101600" y="935181"/>
            <a:ext cx="11832448" cy="526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533387" indent="-533387">
              <a:buClr>
                <a:srgbClr val="262626"/>
              </a:buClr>
              <a:buSzPts val="1400"/>
              <a:buFont typeface="Arial"/>
              <a:buAutoNum type="romanUcPeriod"/>
            </a:pPr>
            <a:r>
              <a:rPr lang="en-US" sz="1867" b="1" dirty="0" err="1">
                <a:solidFill>
                  <a:srgbClr val="262626"/>
                </a:solidFill>
              </a:rPr>
              <a:t>Tạo</a:t>
            </a:r>
            <a:r>
              <a:rPr lang="en-US" sz="1867" b="1" dirty="0">
                <a:solidFill>
                  <a:srgbClr val="262626"/>
                </a:solidFill>
              </a:rPr>
              <a:t> CSDL [HOCTAP] </a:t>
            </a:r>
            <a:r>
              <a:rPr lang="en-US" sz="1867" b="1" dirty="0" err="1">
                <a:solidFill>
                  <a:srgbClr val="262626"/>
                </a:solidFill>
              </a:rPr>
              <a:t>trên</a:t>
            </a:r>
            <a:r>
              <a:rPr lang="en-US" sz="1867" b="1" dirty="0">
                <a:solidFill>
                  <a:srgbClr val="262626"/>
                </a:solidFill>
              </a:rPr>
              <a:t> SQL Server </a:t>
            </a:r>
            <a:endParaRPr sz="1867" dirty="0"/>
          </a:p>
          <a:p>
            <a:pPr marL="533387" indent="-414856">
              <a:buClr>
                <a:schemeClr val="dk1"/>
              </a:buClr>
              <a:buSzPts val="1400"/>
            </a:pPr>
            <a:endParaRPr sz="1867" b="1" dirty="0">
              <a:solidFill>
                <a:srgbClr val="262626"/>
              </a:solidFill>
            </a:endParaRPr>
          </a:p>
          <a:p>
            <a:r>
              <a:rPr lang="en-US" sz="1867" b="1" dirty="0">
                <a:solidFill>
                  <a:srgbClr val="262626"/>
                </a:solidFill>
              </a:rPr>
              <a:t>II. </a:t>
            </a:r>
            <a:r>
              <a:rPr lang="en-US" sz="1867" b="1" dirty="0" err="1">
                <a:solidFill>
                  <a:srgbClr val="262626"/>
                </a:solidFill>
              </a:rPr>
              <a:t>Tạo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các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bảng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dữ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liệu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sau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Bảng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Hocvien</a:t>
            </a:r>
            <a:r>
              <a:rPr lang="en-US" sz="1867" dirty="0">
                <a:solidFill>
                  <a:srgbClr val="262626"/>
                </a:solidFill>
              </a:rPr>
              <a:t> (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) : </a:t>
            </a:r>
            <a:r>
              <a:rPr lang="en-US" sz="1867" dirty="0" err="1">
                <a:solidFill>
                  <a:srgbClr val="262626"/>
                </a:solidFill>
              </a:rPr>
              <a:t>HocvienID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Hoten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Ngaysinh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Quequan</a:t>
            </a:r>
            <a:r>
              <a:rPr lang="en-US" sz="1867" dirty="0">
                <a:solidFill>
                  <a:srgbClr val="262626"/>
                </a:solidFill>
              </a:rPr>
              <a:t>, SDT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Bảng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Khoahoc</a:t>
            </a:r>
            <a:r>
              <a:rPr lang="en-US" sz="1867" dirty="0">
                <a:solidFill>
                  <a:srgbClr val="262626"/>
                </a:solidFill>
              </a:rPr>
              <a:t> (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): </a:t>
            </a:r>
            <a:r>
              <a:rPr lang="en-US" sz="1867" dirty="0" err="1">
                <a:solidFill>
                  <a:srgbClr val="262626"/>
                </a:solidFill>
              </a:rPr>
              <a:t>KhoaHocID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Tenkhoa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Mota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Ngaybatdau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Ngayketthuc</a:t>
            </a:r>
            <a:endParaRPr sz="1867" dirty="0"/>
          </a:p>
          <a:p>
            <a:r>
              <a:rPr lang="en-US" sz="1867" dirty="0">
                <a:solidFill>
                  <a:srgbClr val="262626"/>
                </a:solidFill>
              </a:rPr>
              <a:t>(</a:t>
            </a:r>
            <a:r>
              <a:rPr lang="en-US" sz="1867" dirty="0" err="1">
                <a:solidFill>
                  <a:srgbClr val="262626"/>
                </a:solidFill>
              </a:rPr>
              <a:t>Chú</a:t>
            </a:r>
            <a:r>
              <a:rPr lang="en-US" sz="1867" dirty="0">
                <a:solidFill>
                  <a:srgbClr val="262626"/>
                </a:solidFill>
              </a:rPr>
              <a:t> ý: </a:t>
            </a:r>
            <a:r>
              <a:rPr lang="en-US" sz="1867" dirty="0" err="1">
                <a:solidFill>
                  <a:srgbClr val="262626"/>
                </a:solidFill>
              </a:rPr>
              <a:t>kiểu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dữ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liệu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tự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chọn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sao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cho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hợp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lý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và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lý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giải</a:t>
            </a:r>
            <a:r>
              <a:rPr lang="en-US" sz="1867" dirty="0">
                <a:solidFill>
                  <a:srgbClr val="262626"/>
                </a:solidFill>
              </a:rPr>
              <a:t>)</a:t>
            </a:r>
            <a:endParaRPr sz="1867" dirty="0"/>
          </a:p>
          <a:p>
            <a:endParaRPr sz="1867" dirty="0">
              <a:solidFill>
                <a:srgbClr val="262626"/>
              </a:solidFill>
            </a:endParaRPr>
          </a:p>
          <a:p>
            <a:r>
              <a:rPr lang="en-US" sz="1867" b="1" dirty="0">
                <a:solidFill>
                  <a:srgbClr val="262626"/>
                </a:solidFill>
              </a:rPr>
              <a:t>III. </a:t>
            </a:r>
            <a:r>
              <a:rPr lang="en-US" sz="1867" b="1" dirty="0" err="1">
                <a:solidFill>
                  <a:srgbClr val="262626"/>
                </a:solidFill>
              </a:rPr>
              <a:t>Xây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dựng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lược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đồ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quan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hệ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>
                <a:solidFill>
                  <a:srgbClr val="262626"/>
                </a:solidFill>
              </a:rPr>
              <a:t>Cho </a:t>
            </a:r>
            <a:r>
              <a:rPr lang="en-US" sz="1867" dirty="0" err="1">
                <a:solidFill>
                  <a:srgbClr val="262626"/>
                </a:solidFill>
              </a:rPr>
              <a:t>biết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mối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quan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hệ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của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và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được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mô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tả</a:t>
            </a:r>
            <a:r>
              <a:rPr lang="en-US" sz="1867" dirty="0">
                <a:solidFill>
                  <a:srgbClr val="262626"/>
                </a:solidFill>
              </a:rPr>
              <a:t> qua </a:t>
            </a:r>
            <a:r>
              <a:rPr lang="en-US" sz="1867" dirty="0" err="1">
                <a:solidFill>
                  <a:srgbClr val="262626"/>
                </a:solidFill>
              </a:rPr>
              <a:t>nội</a:t>
            </a:r>
            <a:r>
              <a:rPr lang="en-US" sz="1867" dirty="0">
                <a:solidFill>
                  <a:srgbClr val="262626"/>
                </a:solidFill>
              </a:rPr>
              <a:t> dung </a:t>
            </a:r>
            <a:r>
              <a:rPr lang="en-US" sz="1867" dirty="0" err="1">
                <a:solidFill>
                  <a:srgbClr val="262626"/>
                </a:solidFill>
              </a:rPr>
              <a:t>sau</a:t>
            </a:r>
            <a:r>
              <a:rPr lang="en-US" sz="1867" dirty="0">
                <a:solidFill>
                  <a:srgbClr val="262626"/>
                </a:solidFill>
              </a:rPr>
              <a:t>: </a:t>
            </a:r>
            <a:endParaRPr sz="1867" dirty="0"/>
          </a:p>
          <a:p>
            <a:r>
              <a:rPr lang="en-US" sz="1867" dirty="0">
                <a:solidFill>
                  <a:srgbClr val="262626"/>
                </a:solidFill>
              </a:rPr>
              <a:t>« </a:t>
            </a:r>
            <a:r>
              <a:rPr lang="en-US" sz="1867" dirty="0" err="1">
                <a:solidFill>
                  <a:srgbClr val="262626"/>
                </a:solidFill>
              </a:rPr>
              <a:t>Một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có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thể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nhiều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, </a:t>
            </a:r>
            <a:r>
              <a:rPr lang="en-US" sz="1867" dirty="0" err="1">
                <a:solidFill>
                  <a:srgbClr val="262626"/>
                </a:solidFill>
              </a:rPr>
              <a:t>và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mỗi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lại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có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thể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có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nhiều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»</a:t>
            </a:r>
            <a:endParaRPr sz="1867" dirty="0"/>
          </a:p>
          <a:p>
            <a:pPr marL="380990" indent="-380990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Hãy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xây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dựng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lược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đồ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quan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hệ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giữa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và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sao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cho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đáp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ứng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được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mô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tả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quan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hệ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trên</a:t>
            </a:r>
            <a:endParaRPr sz="1867" dirty="0"/>
          </a:p>
          <a:p>
            <a:pPr marL="380990" indent="-262460">
              <a:buClr>
                <a:schemeClr val="dk1"/>
              </a:buClr>
              <a:buSzPts val="1400"/>
            </a:pPr>
            <a:endParaRPr sz="1867" dirty="0">
              <a:solidFill>
                <a:srgbClr val="262626"/>
              </a:solidFill>
            </a:endParaRPr>
          </a:p>
          <a:p>
            <a:r>
              <a:rPr lang="en-US" sz="1867" b="1" dirty="0">
                <a:solidFill>
                  <a:srgbClr val="262626"/>
                </a:solidFill>
              </a:rPr>
              <a:t>IV. </a:t>
            </a:r>
            <a:r>
              <a:rPr lang="en-US" sz="1867" b="1" dirty="0" err="1">
                <a:solidFill>
                  <a:srgbClr val="262626"/>
                </a:solidFill>
              </a:rPr>
              <a:t>Cập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nhật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dữ</a:t>
            </a:r>
            <a:r>
              <a:rPr lang="en-US" sz="1867" b="1" dirty="0">
                <a:solidFill>
                  <a:srgbClr val="262626"/>
                </a:solidFill>
              </a:rPr>
              <a:t> </a:t>
            </a:r>
            <a:r>
              <a:rPr lang="en-US" sz="1867" b="1" dirty="0" err="1">
                <a:solidFill>
                  <a:srgbClr val="262626"/>
                </a:solidFill>
              </a:rPr>
              <a:t>liệu</a:t>
            </a:r>
            <a:r>
              <a:rPr lang="en-US" sz="1867" b="1" dirty="0">
                <a:solidFill>
                  <a:srgbClr val="262626"/>
                </a:solidFill>
              </a:rPr>
              <a:t>.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Tạo</a:t>
            </a:r>
            <a:r>
              <a:rPr lang="en-US" sz="1867" dirty="0">
                <a:solidFill>
                  <a:srgbClr val="262626"/>
                </a:solidFill>
              </a:rPr>
              <a:t> 5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Tạo</a:t>
            </a:r>
            <a:r>
              <a:rPr lang="en-US" sz="1867" dirty="0">
                <a:solidFill>
                  <a:srgbClr val="262626"/>
                </a:solidFill>
              </a:rPr>
              <a:t> 3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Tạo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dữ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liệu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mô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tả</a:t>
            </a:r>
            <a:r>
              <a:rPr lang="en-US" sz="1867" dirty="0">
                <a:solidFill>
                  <a:srgbClr val="262626"/>
                </a:solidFill>
              </a:rPr>
              <a:t> 3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đều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2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nào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đó</a:t>
            </a:r>
            <a:endParaRPr sz="1867" dirty="0"/>
          </a:p>
          <a:p>
            <a:pPr marL="228594" indent="-228594">
              <a:buClr>
                <a:srgbClr val="262626"/>
              </a:buClr>
              <a:buSzPts val="1400"/>
              <a:buFont typeface="Arial"/>
              <a:buChar char="-"/>
            </a:pPr>
            <a:r>
              <a:rPr lang="en-US" sz="1867" dirty="0" err="1">
                <a:solidFill>
                  <a:srgbClr val="262626"/>
                </a:solidFill>
              </a:rPr>
              <a:t>Thứ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tự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cập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nhật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dữ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liệu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thế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nào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nếu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một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viên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muốn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một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mới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có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tên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là</a:t>
            </a:r>
            <a:r>
              <a:rPr lang="en-US" sz="1867" dirty="0">
                <a:solidFill>
                  <a:srgbClr val="262626"/>
                </a:solidFill>
              </a:rPr>
              <a:t> «</a:t>
            </a:r>
            <a:r>
              <a:rPr lang="en-US" sz="1867" dirty="0" err="1">
                <a:solidFill>
                  <a:srgbClr val="262626"/>
                </a:solidFill>
              </a:rPr>
              <a:t>khóa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học</a:t>
            </a:r>
            <a:r>
              <a:rPr lang="en-US" sz="1867" dirty="0">
                <a:solidFill>
                  <a:srgbClr val="262626"/>
                </a:solidFill>
              </a:rPr>
              <a:t> </a:t>
            </a:r>
            <a:r>
              <a:rPr lang="en-US" sz="1867" dirty="0" err="1">
                <a:solidFill>
                  <a:srgbClr val="262626"/>
                </a:solidFill>
              </a:rPr>
              <a:t>thứ</a:t>
            </a:r>
            <a:r>
              <a:rPr lang="en-US" sz="1867" dirty="0">
                <a:solidFill>
                  <a:srgbClr val="262626"/>
                </a:solidFill>
              </a:rPr>
              <a:t> 4» ?</a:t>
            </a:r>
            <a:endParaRPr sz="1867" dirty="0"/>
          </a:p>
          <a:p>
            <a:pPr marL="228594" indent="-110064">
              <a:buClr>
                <a:schemeClr val="dk1"/>
              </a:buClr>
              <a:buSzPts val="1400"/>
            </a:pPr>
            <a:endParaRPr sz="1867" dirty="0">
              <a:solidFill>
                <a:srgbClr val="262626"/>
              </a:solidFill>
            </a:endParaRPr>
          </a:p>
        </p:txBody>
      </p:sp>
      <p:pic>
        <p:nvPicPr>
          <p:cNvPr id="6" name="Google Shape;95;p14">
            <a:extLst>
              <a:ext uri="{FF2B5EF4-FFF2-40B4-BE49-F238E27FC236}">
                <a16:creationId xmlns:a16="http://schemas.microsoft.com/office/drawing/2014/main" id="{D1C92F18-BD43-4DDD-8ED2-F3D1EA74C6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F0A46B5D-6906-424B-A8E0-F037063A780C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Ví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dụ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hành</a:t>
            </a:r>
            <a:endParaRPr 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06" y="5876555"/>
            <a:ext cx="447186" cy="44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761" y="5876555"/>
            <a:ext cx="447185" cy="4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462" y="5842802"/>
            <a:ext cx="520728" cy="5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>
            <a:spLocks noGrp="1"/>
          </p:cNvSpPr>
          <p:nvPr>
            <p:ph type="ftr" idx="11"/>
          </p:nvPr>
        </p:nvSpPr>
        <p:spPr>
          <a:xfrm>
            <a:off x="0" y="6408320"/>
            <a:ext cx="121919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t>lotusacademy.edu.vn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0" y="4311502"/>
            <a:ext cx="1669472" cy="1669472"/>
          </a:xfrm>
          <a:prstGeom prst="rect">
            <a:avLst/>
          </a:prstGeom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ACA10C40-1B41-457C-A544-5C9E956CD529}"/>
              </a:ext>
            </a:extLst>
          </p:cNvPr>
          <p:cNvSpPr/>
          <p:nvPr/>
        </p:nvSpPr>
        <p:spPr>
          <a:xfrm>
            <a:off x="0" y="2428108"/>
            <a:ext cx="12191999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EBEA7558-AF77-45B9-8E84-0C899E5F62F7}"/>
              </a:ext>
            </a:extLst>
          </p:cNvPr>
          <p:cNvSpPr/>
          <p:nvPr/>
        </p:nvSpPr>
        <p:spPr>
          <a:xfrm>
            <a:off x="1845859" y="2443559"/>
            <a:ext cx="90494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trân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607879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1360" y="699790"/>
            <a:ext cx="6789856" cy="65582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36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23" name="矩形 22"/>
          <p:cNvSpPr/>
          <p:nvPr/>
        </p:nvSpPr>
        <p:spPr>
          <a:xfrm>
            <a:off x="864493" y="302895"/>
            <a:ext cx="10463593" cy="625221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6555370" y="3843285"/>
            <a:ext cx="2725826" cy="3508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B.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Khoá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ngoại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499596" y="2745780"/>
            <a:ext cx="817817" cy="952657"/>
            <a:chOff x="6609715" y="2310207"/>
            <a:chExt cx="1313180" cy="1497965"/>
          </a:xfrm>
        </p:grpSpPr>
        <p:sp>
          <p:nvSpPr>
            <p:cNvPr id="27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3123268" y="3861413"/>
            <a:ext cx="2725826" cy="3508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A.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Khoá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chính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067494" y="2763908"/>
            <a:ext cx="817817" cy="952657"/>
            <a:chOff x="6609715" y="2310207"/>
            <a:chExt cx="1313180" cy="1497965"/>
          </a:xfrm>
        </p:grpSpPr>
        <p:sp>
          <p:nvSpPr>
            <p:cNvPr id="39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2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1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Khoá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chính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06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52277" y="1293652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MySQL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FDFDF-8478-471F-8B10-7DBE73809A61}"/>
              </a:ext>
            </a:extLst>
          </p:cNvPr>
          <p:cNvSpPr txBox="1"/>
          <p:nvPr/>
        </p:nvSpPr>
        <p:spPr>
          <a:xfrm>
            <a:off x="752277" y="1707139"/>
            <a:ext cx="10490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vi-VN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Khóa chính được sử dụng để định danh duy nhất mỗi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vi-VN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vi-VN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của cơ sở dữ liệu.</a:t>
            </a:r>
            <a:endParaRPr lang="en-US" sz="1800" b="0" i="0" dirty="0">
              <a:solidFill>
                <a:srgbClr val="1B1B1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duy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NULL.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b="0" i="0" dirty="0">
                <a:solidFill>
                  <a:srgbClr val="1B1B1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1-n (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buộc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chiếu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1B1B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CSDL.</a:t>
            </a:r>
            <a:endParaRPr lang="vi-VN" sz="1800" b="0" i="0" dirty="0">
              <a:solidFill>
                <a:srgbClr val="1B1B1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2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525496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Thiết</a:t>
            </a:r>
            <a:r>
              <a:rPr lang="en-US" sz="1680" b="1" dirty="0"/>
              <a:t> </a:t>
            </a:r>
            <a:r>
              <a:rPr lang="en-US" sz="1680" b="1" dirty="0" err="1"/>
              <a:t>lập</a:t>
            </a:r>
            <a:r>
              <a:rPr lang="en-US" sz="1680" b="1" dirty="0"/>
              <a:t> </a:t>
            </a:r>
            <a:r>
              <a:rPr lang="en-US" sz="1680" b="1" dirty="0" err="1"/>
              <a:t>khoá</a:t>
            </a:r>
            <a:r>
              <a:rPr lang="en-US" sz="1680" b="1" dirty="0"/>
              <a:t> </a:t>
            </a:r>
            <a:r>
              <a:rPr lang="en-US" sz="1680" b="1" dirty="0" err="1"/>
              <a:t>chính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giao</a:t>
            </a:r>
            <a:r>
              <a:rPr lang="en-US" sz="1680" b="1" dirty="0"/>
              <a:t> </a:t>
            </a:r>
            <a:r>
              <a:rPr lang="en-US" sz="1680" b="1" dirty="0" err="1"/>
              <a:t>diện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MySQL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4D9E0-6FDE-4782-A15C-DDBEC84EF205}"/>
              </a:ext>
            </a:extLst>
          </p:cNvPr>
          <p:cNvSpPr txBox="1"/>
          <p:nvPr/>
        </p:nvSpPr>
        <p:spPr>
          <a:xfrm>
            <a:off x="810892" y="1626099"/>
            <a:ext cx="536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khoá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Table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Alter Table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25EA1-9307-4A60-B0BA-ED0CEDC133D5}"/>
              </a:ext>
            </a:extLst>
          </p:cNvPr>
          <p:cNvSpPr txBox="1"/>
          <p:nvPr/>
        </p:nvSpPr>
        <p:spPr>
          <a:xfrm>
            <a:off x="6607900" y="1561447"/>
            <a:ext cx="5477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, tick </a:t>
            </a:r>
            <a:r>
              <a:rPr lang="en-US" dirty="0" err="1"/>
              <a:t>vào</a:t>
            </a:r>
            <a:r>
              <a:rPr lang="en-US" dirty="0"/>
              <a:t> ô </a:t>
            </a:r>
            <a:r>
              <a:rPr lang="en-US" b="1" dirty="0"/>
              <a:t>PK (Primary Key)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A973FED-1FD5-41DA-B9AD-2E3ABA23D224}"/>
              </a:ext>
            </a:extLst>
          </p:cNvPr>
          <p:cNvSpPr/>
          <p:nvPr/>
        </p:nvSpPr>
        <p:spPr>
          <a:xfrm>
            <a:off x="4498110" y="3593377"/>
            <a:ext cx="1555804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07004-06A1-4C2C-A8E6-AD168FE44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45" y="2241689"/>
            <a:ext cx="3115110" cy="4486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06EC33-9441-4F88-9BEA-D2C362D84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690" y="2364763"/>
            <a:ext cx="5523093" cy="39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1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469231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Gỡ</a:t>
            </a:r>
            <a:r>
              <a:rPr lang="en-US" sz="1680" b="1" dirty="0"/>
              <a:t> </a:t>
            </a:r>
            <a:r>
              <a:rPr lang="en-US" sz="1680" b="1" dirty="0" err="1"/>
              <a:t>khoá</a:t>
            </a:r>
            <a:r>
              <a:rPr lang="en-US" sz="1680" b="1" dirty="0"/>
              <a:t> </a:t>
            </a:r>
            <a:r>
              <a:rPr lang="en-US" sz="1680" b="1" dirty="0" err="1"/>
              <a:t>chính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giao</a:t>
            </a:r>
            <a:r>
              <a:rPr lang="en-US" sz="1680" b="1" dirty="0"/>
              <a:t> </a:t>
            </a:r>
            <a:r>
              <a:rPr lang="en-US" sz="1680" b="1" dirty="0" err="1"/>
              <a:t>diện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MySQL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4D9E0-6FDE-4782-A15C-DDBEC84EF205}"/>
              </a:ext>
            </a:extLst>
          </p:cNvPr>
          <p:cNvSpPr txBox="1"/>
          <p:nvPr/>
        </p:nvSpPr>
        <p:spPr>
          <a:xfrm>
            <a:off x="810892" y="1679538"/>
            <a:ext cx="536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gỡ</a:t>
            </a:r>
            <a:r>
              <a:rPr lang="en-US" b="1" dirty="0"/>
              <a:t> </a:t>
            </a:r>
            <a:r>
              <a:rPr lang="en-US" b="1" dirty="0" err="1"/>
              <a:t>khoá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Table</a:t>
            </a:r>
            <a:r>
              <a:rPr lang="en-US" dirty="0"/>
              <a:t>, </a:t>
            </a:r>
            <a:r>
              <a:rPr lang="en-US" dirty="0" err="1"/>
              <a:t>bỏ</a:t>
            </a:r>
            <a:r>
              <a:rPr lang="en-US" dirty="0"/>
              <a:t> tick PK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7F55A-6CA5-466A-B550-785234DB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19" y="2320667"/>
            <a:ext cx="5523093" cy="39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44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2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Khoá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ngoại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36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52277" y="1293652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ngoại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MySQL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FDFDF-8478-471F-8B10-7DBE73809A61}"/>
              </a:ext>
            </a:extLst>
          </p:cNvPr>
          <p:cNvSpPr txBox="1"/>
          <p:nvPr/>
        </p:nvSpPr>
        <p:spPr>
          <a:xfrm>
            <a:off x="752277" y="1707139"/>
            <a:ext cx="104901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trỏ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18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NhanVienID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PhanCong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chiếu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NhanVien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NhanVienID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NhanVienID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PhanCong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13182-FE2A-4F8C-9EE3-C80EEAA1C5DC}"/>
              </a:ext>
            </a:extLst>
          </p:cNvPr>
          <p:cNvSpPr txBox="1"/>
          <p:nvPr/>
        </p:nvSpPr>
        <p:spPr>
          <a:xfrm>
            <a:off x="752276" y="5150861"/>
            <a:ext cx="10490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PhanCong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NhanVien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NhanVienID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– 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xảy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tồn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cố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tồn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khoá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D0F35-B49E-4A53-B46E-72ABEC77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715" y="2729129"/>
            <a:ext cx="4118570" cy="22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9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>
            <a:extLst>
              <a:ext uri="{FF2B5EF4-FFF2-40B4-BE49-F238E27FC236}">
                <a16:creationId xmlns:a16="http://schemas.microsoft.com/office/drawing/2014/main" id="{870004FE-57A6-4C8E-929A-4A43D0B7A1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6;p14">
            <a:extLst>
              <a:ext uri="{FF2B5EF4-FFF2-40B4-BE49-F238E27FC236}">
                <a16:creationId xmlns:a16="http://schemas.microsoft.com/office/drawing/2014/main" id="{D4E3CA00-A36F-437F-8EA6-B7A7200FB571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ngoại</a:t>
            </a:r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6AA0F-25CD-4715-9E11-90FCA1DEC217}"/>
              </a:ext>
            </a:extLst>
          </p:cNvPr>
          <p:cNvSpPr txBox="1"/>
          <p:nvPr/>
        </p:nvSpPr>
        <p:spPr>
          <a:xfrm>
            <a:off x="727765" y="1044208"/>
            <a:ext cx="536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khoá</a:t>
            </a:r>
            <a:r>
              <a:rPr lang="en-US" b="1" dirty="0"/>
              <a:t> </a:t>
            </a:r>
            <a:r>
              <a:rPr lang="en-US" b="1" dirty="0" err="1"/>
              <a:t>ngoại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b="1" dirty="0"/>
              <a:t>Table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Alter Table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0FB862-E3A1-473A-80E2-EFB58F871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3" y="1821927"/>
            <a:ext cx="3115110" cy="44869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F92E7F-3B8D-4D33-8B35-718159D38EE0}"/>
              </a:ext>
            </a:extLst>
          </p:cNvPr>
          <p:cNvSpPr txBox="1"/>
          <p:nvPr/>
        </p:nvSpPr>
        <p:spPr>
          <a:xfrm>
            <a:off x="727765" y="1044208"/>
            <a:ext cx="536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Chuyển</a:t>
            </a:r>
            <a:r>
              <a:rPr lang="en-US" dirty="0"/>
              <a:t> sang tab Foreign Keys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ngoại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7370E-E864-4605-9EDE-5C5AFB785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21927"/>
            <a:ext cx="5520660" cy="415919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92F1B4F-22FB-4C5E-B72F-92C893B6A6FA}"/>
              </a:ext>
            </a:extLst>
          </p:cNvPr>
          <p:cNvSpPr/>
          <p:nvPr/>
        </p:nvSpPr>
        <p:spPr>
          <a:xfrm>
            <a:off x="4314810" y="3766443"/>
            <a:ext cx="1402773" cy="27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61464-20A3-4DF2-BC73-7B427BEE5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29" y="1606484"/>
            <a:ext cx="6685411" cy="5014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99E1E-5485-4B66-9A90-E91A98B948CD}"/>
              </a:ext>
            </a:extLst>
          </p:cNvPr>
          <p:cNvSpPr txBox="1"/>
          <p:nvPr/>
        </p:nvSpPr>
        <p:spPr>
          <a:xfrm>
            <a:off x="727765" y="1044208"/>
            <a:ext cx="536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ngoại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D7285-614E-4AA2-A86D-08F90387A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65" y="1495075"/>
            <a:ext cx="8516539" cy="501084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7374F7-88AB-48A9-AAD6-05553C07EEFC}"/>
              </a:ext>
            </a:extLst>
          </p:cNvPr>
          <p:cNvSpPr/>
          <p:nvPr/>
        </p:nvSpPr>
        <p:spPr>
          <a:xfrm>
            <a:off x="270164" y="3293919"/>
            <a:ext cx="1143000" cy="426026"/>
          </a:xfrm>
          <a:prstGeom prst="wedgeRoundRectCallout">
            <a:avLst>
              <a:gd name="adj1" fmla="val 28907"/>
              <a:gd name="adj2" fmla="val -950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Đặt</a:t>
            </a:r>
            <a:r>
              <a:rPr lang="en-US" sz="1100" dirty="0"/>
              <a:t> </a:t>
            </a:r>
            <a:r>
              <a:rPr lang="en-US" sz="1100" dirty="0" err="1"/>
              <a:t>tên</a:t>
            </a:r>
            <a:r>
              <a:rPr lang="en-US" sz="1100" dirty="0"/>
              <a:t> </a:t>
            </a:r>
            <a:r>
              <a:rPr lang="en-US" sz="1100" dirty="0" err="1"/>
              <a:t>khoá</a:t>
            </a:r>
            <a:r>
              <a:rPr lang="en-US" sz="1100" dirty="0"/>
              <a:t> </a:t>
            </a:r>
            <a:r>
              <a:rPr lang="en-US" sz="1100" dirty="0" err="1"/>
              <a:t>ngoại</a:t>
            </a:r>
            <a:endParaRPr lang="en-US" sz="11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F2A91A6-4247-424A-9FF3-50D898B0D8D4}"/>
              </a:ext>
            </a:extLst>
          </p:cNvPr>
          <p:cNvSpPr/>
          <p:nvPr/>
        </p:nvSpPr>
        <p:spPr>
          <a:xfrm>
            <a:off x="2268882" y="3293919"/>
            <a:ext cx="1143000" cy="426026"/>
          </a:xfrm>
          <a:prstGeom prst="wedgeRoundRectCallout">
            <a:avLst>
              <a:gd name="adj1" fmla="val -23820"/>
              <a:gd name="adj2" fmla="val -9261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Bảng</a:t>
            </a:r>
            <a:r>
              <a:rPr lang="en-US" sz="1100" dirty="0"/>
              <a:t> </a:t>
            </a:r>
            <a:r>
              <a:rPr lang="en-US" sz="1100" dirty="0" err="1"/>
              <a:t>tham</a:t>
            </a:r>
            <a:r>
              <a:rPr lang="en-US" sz="1100" dirty="0"/>
              <a:t> </a:t>
            </a:r>
            <a:r>
              <a:rPr lang="en-US" sz="1100" dirty="0" err="1"/>
              <a:t>chiếu</a:t>
            </a:r>
            <a:r>
              <a:rPr lang="en-US" sz="1100" dirty="0"/>
              <a:t> </a:t>
            </a:r>
            <a:r>
              <a:rPr lang="en-US" sz="1100" dirty="0" err="1"/>
              <a:t>đến</a:t>
            </a:r>
            <a:endParaRPr lang="en-US" sz="1100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4673730F-701F-4292-8EC8-26B34BF634BE}"/>
              </a:ext>
            </a:extLst>
          </p:cNvPr>
          <p:cNvSpPr/>
          <p:nvPr/>
        </p:nvSpPr>
        <p:spPr>
          <a:xfrm>
            <a:off x="4146573" y="3574473"/>
            <a:ext cx="1143000" cy="426026"/>
          </a:xfrm>
          <a:prstGeom prst="wedgeRoundRectCallout">
            <a:avLst>
              <a:gd name="adj1" fmla="val 7998"/>
              <a:gd name="adj2" fmla="val -853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Chọn</a:t>
            </a:r>
            <a:r>
              <a:rPr lang="en-US" sz="1100" dirty="0"/>
              <a:t> </a:t>
            </a:r>
            <a:r>
              <a:rPr lang="en-US" sz="1100" dirty="0" err="1"/>
              <a:t>khoá</a:t>
            </a:r>
            <a:r>
              <a:rPr lang="en-US" sz="1100" dirty="0"/>
              <a:t> </a:t>
            </a:r>
            <a:r>
              <a:rPr lang="en-US" sz="1100" dirty="0" err="1"/>
              <a:t>ngoại</a:t>
            </a:r>
            <a:endParaRPr lang="en-US" sz="1100" dirty="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CD680FEC-16F2-48F5-8FC1-3FB17D4FE1D5}"/>
              </a:ext>
            </a:extLst>
          </p:cNvPr>
          <p:cNvSpPr/>
          <p:nvPr/>
        </p:nvSpPr>
        <p:spPr>
          <a:xfrm>
            <a:off x="5573791" y="3584863"/>
            <a:ext cx="1328638" cy="426026"/>
          </a:xfrm>
          <a:prstGeom prst="wedgeRoundRectCallout">
            <a:avLst>
              <a:gd name="adj1" fmla="val -42911"/>
              <a:gd name="adj2" fmla="val -9749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Chọn</a:t>
            </a:r>
            <a:r>
              <a:rPr lang="en-US" sz="1100" dirty="0"/>
              <a:t> </a:t>
            </a:r>
            <a:r>
              <a:rPr lang="en-US" sz="1100" dirty="0" err="1"/>
              <a:t>khoá</a:t>
            </a:r>
            <a:r>
              <a:rPr lang="en-US" sz="1100" dirty="0"/>
              <a:t> </a:t>
            </a:r>
            <a:r>
              <a:rPr lang="en-US" sz="1100" dirty="0" err="1"/>
              <a:t>chính</a:t>
            </a:r>
            <a:r>
              <a:rPr lang="en-US" sz="1100" dirty="0"/>
              <a:t> </a:t>
            </a:r>
            <a:r>
              <a:rPr lang="en-US" sz="1100" dirty="0" err="1"/>
              <a:t>tham</a:t>
            </a:r>
            <a:r>
              <a:rPr lang="en-US" sz="1100" dirty="0"/>
              <a:t> </a:t>
            </a:r>
            <a:r>
              <a:rPr lang="en-US" sz="1100" dirty="0" err="1"/>
              <a:t>chiếu</a:t>
            </a:r>
            <a:r>
              <a:rPr lang="en-US" sz="1100" dirty="0"/>
              <a:t> </a:t>
            </a:r>
            <a:r>
              <a:rPr lang="en-US" sz="1100" dirty="0" err="1"/>
              <a:t>đến</a:t>
            </a:r>
            <a:endParaRPr lang="en-US" sz="1100" dirty="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E241DBCD-7A78-410B-A5E8-B3F404997707}"/>
              </a:ext>
            </a:extLst>
          </p:cNvPr>
          <p:cNvSpPr/>
          <p:nvPr/>
        </p:nvSpPr>
        <p:spPr>
          <a:xfrm>
            <a:off x="7647103" y="5626482"/>
            <a:ext cx="1328638" cy="426026"/>
          </a:xfrm>
          <a:prstGeom prst="wedgeRoundRectCallout">
            <a:avLst>
              <a:gd name="adj1" fmla="val -29616"/>
              <a:gd name="adj2" fmla="val 9274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Ấn</a:t>
            </a:r>
            <a:r>
              <a:rPr lang="en-US" sz="1100" dirty="0"/>
              <a:t> Apply </a:t>
            </a:r>
            <a:r>
              <a:rPr lang="en-US" sz="1100" dirty="0" err="1"/>
              <a:t>để</a:t>
            </a:r>
            <a:r>
              <a:rPr lang="en-US" sz="1100" dirty="0"/>
              <a:t> </a:t>
            </a:r>
            <a:r>
              <a:rPr lang="en-US" sz="1100" dirty="0" err="1"/>
              <a:t>lưu</a:t>
            </a:r>
            <a:r>
              <a:rPr lang="en-US" sz="1100" dirty="0"/>
              <a:t> </a:t>
            </a:r>
            <a:r>
              <a:rPr lang="en-US" sz="1100" dirty="0" err="1"/>
              <a:t>dữ</a:t>
            </a:r>
            <a:r>
              <a:rPr lang="en-US" sz="1100" dirty="0"/>
              <a:t> </a:t>
            </a:r>
            <a:r>
              <a:rPr lang="en-US" sz="1100" dirty="0" err="1"/>
              <a:t>liệu</a:t>
            </a:r>
            <a:endParaRPr lang="en-US" sz="11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7" grpId="0" animBg="1"/>
      <p:bldP spid="7" grpId="1" animBg="1"/>
      <p:bldP spid="10" grpId="0"/>
      <p:bldP spid="4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QA-LightBlue-Reverse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776</Words>
  <Application>Microsoft Office PowerPoint</Application>
  <PresentationFormat>Widescreen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Alegreya</vt:lpstr>
      <vt:lpstr>Arial</vt:lpstr>
      <vt:lpstr>Calibri</vt:lpstr>
      <vt:lpstr>Myriad Pro</vt:lpstr>
      <vt:lpstr>Noto Sans Symbols</vt:lpstr>
      <vt:lpstr>Quattrocento Sans</vt:lpstr>
      <vt:lpstr>Wingdings</vt:lpstr>
      <vt:lpstr>Office Theme</vt:lpstr>
      <vt:lpstr>LQA-LightBlue-Reverse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</dc:creator>
  <cp:lastModifiedBy>huy nguyễn</cp:lastModifiedBy>
  <cp:revision>694</cp:revision>
  <dcterms:modified xsi:type="dcterms:W3CDTF">2022-03-29T06:34:48Z</dcterms:modified>
</cp:coreProperties>
</file>